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hcg+65bufg0OZaFNA551wSmaeZ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8C5529-1020-4C4C-9D6A-B6DBC97B103B}">
  <a:tblStyle styleId="{658C5529-1020-4C4C-9D6A-B6DBC97B103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148 Level 1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“internal ice stress 11 component” (i.e. major axis)</a:t>
            </a:r>
            <a:endParaRPr/>
          </a:p>
        </p:txBody>
      </p:sp>
      <p:sp>
        <p:nvSpPr>
          <p:cNvPr id="252" name="Google Shape;25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things to know: where to be wary (outside Bering Sea, along steep topography)</a:t>
            </a:r>
            <a:endParaRPr/>
          </a:p>
        </p:txBody>
      </p:sp>
      <p:sp>
        <p:nvSpPr>
          <p:cNvPr id="260" name="Google Shape;26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moving parts: boundary forcing, grid-related input (grid, tides, clim. forcing), compiled model version, input parameters</a:t>
            </a:r>
            <a:endParaRPr/>
          </a:p>
        </p:txBody>
      </p:sp>
      <p:sp>
        <p:nvSpPr>
          <p:cNvPr id="175" name="Google Shape;17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moving parts: boundary forcing, grid-related input (grid, tides, clim. forcing), compiled model version, input parameters</a:t>
            </a:r>
            <a:endParaRPr/>
          </a:p>
        </p:txBody>
      </p:sp>
      <p:sp>
        <p:nvSpPr>
          <p:cNvPr id="186" name="Google Shape;18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moving parts: boundary forcing, grid-related input (grid, tides, clim. forcing), compiled model version, input parameters</a:t>
            </a:r>
            <a:endParaRPr/>
          </a:p>
        </p:txBody>
      </p:sp>
      <p:sp>
        <p:nvSpPr>
          <p:cNvPr id="196" name="Google Shape;19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Post-processing levels</a:t>
            </a:r>
            <a:endParaRPr/>
          </a:p>
        </p:txBody>
      </p:sp>
      <p:sp>
        <p:nvSpPr>
          <p:cNvPr id="206" name="Google Shape;20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>
            <p:ph type="title"/>
          </p:nvPr>
        </p:nvSpPr>
        <p:spPr>
          <a:xfrm>
            <a:off x="329784" y="0"/>
            <a:ext cx="3043003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Getting to know the Bering10K dataset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native grid</a:t>
            </a:r>
            <a:endParaRPr/>
          </a:p>
        </p:txBody>
      </p:sp>
      <p:sp>
        <p:nvSpPr>
          <p:cNvPr id="230" name="Google Shape;230;p10"/>
          <p:cNvSpPr txBox="1"/>
          <p:nvPr/>
        </p:nvSpPr>
        <p:spPr>
          <a:xfrm>
            <a:off x="299804" y="1720840"/>
            <a:ext cx="291706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Curvilinear horizontal coordinates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Terrain-following vertical coordinates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Staggered grid for different variable types.</a:t>
            </a:r>
            <a:endParaRPr/>
          </a:p>
        </p:txBody>
      </p:sp>
      <p:pic>
        <p:nvPicPr>
          <p:cNvPr descr="A close - up of a map&#10;&#10;Description automatically generated" id="231" name="Google Shape;2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1201" y="237913"/>
            <a:ext cx="7929489" cy="58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0"/>
          <p:cNvSpPr/>
          <p:nvPr/>
        </p:nvSpPr>
        <p:spPr>
          <a:xfrm>
            <a:off x="9486544" y="6272347"/>
            <a:ext cx="2264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Shown at ¼ resolution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native grid</a:t>
            </a:r>
            <a:endParaRPr/>
          </a:p>
        </p:txBody>
      </p:sp>
      <p:sp>
        <p:nvSpPr>
          <p:cNvPr id="239" name="Google Shape;239;p11"/>
          <p:cNvSpPr txBox="1"/>
          <p:nvPr/>
        </p:nvSpPr>
        <p:spPr>
          <a:xfrm>
            <a:off x="299804" y="1720840"/>
            <a:ext cx="291706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Curvilinear horizontal coordinates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Terrain-following vertical coordinates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Staggered grid for different variable types.</a:t>
            </a:r>
            <a:endParaRPr/>
          </a:p>
        </p:txBody>
      </p:sp>
      <p:pic>
        <p:nvPicPr>
          <p:cNvPr descr="A picture containing umbrella, accessory, vector graphics&#10;&#10;Description automatically generated" id="240" name="Google Shape;2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6452" y="1900722"/>
            <a:ext cx="8425744" cy="351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native grid</a:t>
            </a:r>
            <a:endParaRPr/>
          </a:p>
        </p:txBody>
      </p:sp>
      <p:sp>
        <p:nvSpPr>
          <p:cNvPr id="247" name="Google Shape;247;p12"/>
          <p:cNvSpPr txBox="1"/>
          <p:nvPr/>
        </p:nvSpPr>
        <p:spPr>
          <a:xfrm>
            <a:off x="299804" y="1720840"/>
            <a:ext cx="291706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Curvilinear horizontal coordinates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Terrain-following vertical coordinates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Staggered grids for different variable types.</a:t>
            </a:r>
            <a:endParaRPr/>
          </a:p>
        </p:txBody>
      </p:sp>
      <p:pic>
        <p:nvPicPr>
          <p:cNvPr descr="Chart&#10;&#10;Description automatically generated" id="248" name="Google Shape;2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492" y="903952"/>
            <a:ext cx="7691753" cy="5631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  <a:endParaRPr/>
          </a:p>
        </p:txBody>
      </p:sp>
      <p:sp>
        <p:nvSpPr>
          <p:cNvPr id="255" name="Google Shape;255;p13"/>
          <p:cNvSpPr txBox="1"/>
          <p:nvPr/>
        </p:nvSpPr>
        <p:spPr>
          <a:xfrm>
            <a:off x="299804" y="1720840"/>
            <a:ext cx="291706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 variable is available, that does not mean it has skill.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 variable has not been validated, that does not mean it is lacking skill.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&#10;&#10;Description automatically generated" id="256" name="Google Shape;2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818" y="971550"/>
            <a:ext cx="8496300" cy="4914900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262" name="Google Shape;2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9703" y="0"/>
            <a:ext cx="858229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agon outline" id="263" name="Google Shape;2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8399" y="459053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agon outline" id="264" name="Google Shape;26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6074" y="3824416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 txBox="1"/>
          <p:nvPr/>
        </p:nvSpPr>
        <p:spPr>
          <a:xfrm>
            <a:off x="8613860" y="5627469"/>
            <a:ext cx="2102499" cy="698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be dragons…</a:t>
            </a:r>
            <a:endParaRPr/>
          </a:p>
        </p:txBody>
      </p:sp>
      <p:pic>
        <p:nvPicPr>
          <p:cNvPr descr="Dragon with solid fill" id="266" name="Google Shape;26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69593" y="2298357"/>
            <a:ext cx="525162" cy="52516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4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Regional cautions</a:t>
            </a:r>
            <a:endParaRPr/>
          </a:p>
        </p:txBody>
      </p:sp>
      <p:sp>
        <p:nvSpPr>
          <p:cNvPr id="268" name="Google Shape;268;p14"/>
          <p:cNvSpPr txBox="1"/>
          <p:nvPr/>
        </p:nvSpPr>
        <p:spPr>
          <a:xfrm>
            <a:off x="299804" y="1720840"/>
            <a:ext cx="291706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model was designed primarily for the eastern Bering Sea shelf.  The model may not perform as skillfully away from this region.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Steep topography is a modeling challenge!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Boundary condition artifacts are present near the edges of the domain.</a:t>
            </a:r>
            <a:endParaRPr/>
          </a:p>
        </p:txBody>
      </p:sp>
      <p:sp>
        <p:nvSpPr>
          <p:cNvPr id="269" name="Google Shape;269;p14"/>
          <p:cNvSpPr txBox="1"/>
          <p:nvPr/>
        </p:nvSpPr>
        <p:spPr>
          <a:xfrm>
            <a:off x="4436074" y="5627469"/>
            <a:ext cx="14178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Safe territory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2600"/>
                </a:solidFill>
                <a:latin typeface="Calibri"/>
                <a:ea typeface="Calibri"/>
                <a:cs typeface="Calibri"/>
                <a:sym typeface="Calibri"/>
              </a:rPr>
              <a:t>Beware!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5"/>
          <p:cNvSpPr txBox="1"/>
          <p:nvPr>
            <p:ph type="title"/>
          </p:nvPr>
        </p:nvSpPr>
        <p:spPr>
          <a:xfrm>
            <a:off x="762000" y="559678"/>
            <a:ext cx="3567915" cy="4952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Where is the data?</a:t>
            </a:r>
            <a:endParaRPr/>
          </a:p>
        </p:txBody>
      </p:sp>
      <p:cxnSp>
        <p:nvCxnSpPr>
          <p:cNvPr id="276" name="Google Shape;276;p15"/>
          <p:cNvCxnSpPr/>
          <p:nvPr/>
        </p:nvCxnSpPr>
        <p:spPr>
          <a:xfrm>
            <a:off x="0" y="6199730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77" name="Google Shape;277;p15"/>
          <p:cNvGrpSpPr/>
          <p:nvPr/>
        </p:nvGrpSpPr>
        <p:grpSpPr>
          <a:xfrm>
            <a:off x="5181600" y="570672"/>
            <a:ext cx="6248400" cy="5651567"/>
            <a:chOff x="0" y="2347"/>
            <a:chExt cx="6248400" cy="5651567"/>
          </a:xfrm>
        </p:grpSpPr>
        <p:sp>
          <p:nvSpPr>
            <p:cNvPr id="278" name="Google Shape;278;p15"/>
            <p:cNvSpPr/>
            <p:nvPr/>
          </p:nvSpPr>
          <p:spPr>
            <a:xfrm>
              <a:off x="0" y="2347"/>
              <a:ext cx="6248400" cy="1189803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59915" y="270053"/>
              <a:ext cx="654392" cy="65439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1374223" y="2347"/>
              <a:ext cx="4874176" cy="1189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 txBox="1"/>
            <p:nvPr/>
          </p:nvSpPr>
          <p:spPr>
            <a:xfrm>
              <a:off x="1374223" y="2347"/>
              <a:ext cx="4874176" cy="1189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900" lIns="125900" spcFirstLastPara="1" rIns="125900" wrap="square" tIns="125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THREDDS Server</a:t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0" y="1489602"/>
              <a:ext cx="6248400" cy="1189803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359915" y="1757308"/>
              <a:ext cx="654392" cy="65439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374223" y="1489602"/>
              <a:ext cx="4874176" cy="1189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 txBox="1"/>
            <p:nvPr/>
          </p:nvSpPr>
          <p:spPr>
            <a:xfrm>
              <a:off x="1374223" y="1489602"/>
              <a:ext cx="4874176" cy="1189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900" lIns="125900" spcFirstLastPara="1" rIns="125900" wrap="square" tIns="125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Live Access Server</a:t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0" y="2976856"/>
              <a:ext cx="6248400" cy="1189803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359915" y="3244562"/>
              <a:ext cx="654392" cy="65439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374223" y="2976856"/>
              <a:ext cx="4874176" cy="1189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 txBox="1"/>
            <p:nvPr/>
          </p:nvSpPr>
          <p:spPr>
            <a:xfrm>
              <a:off x="1374223" y="2976856"/>
              <a:ext cx="4874176" cy="1189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900" lIns="125900" spcFirstLastPara="1" rIns="125900" wrap="square" tIns="125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ERDDAP Server</a:t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0" y="4464111"/>
              <a:ext cx="6248400" cy="1189803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59915" y="4731817"/>
              <a:ext cx="654392" cy="65439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374223" y="4464111"/>
              <a:ext cx="4874176" cy="1189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 txBox="1"/>
            <p:nvPr/>
          </p:nvSpPr>
          <p:spPr>
            <a:xfrm>
              <a:off x="1374223" y="4464111"/>
              <a:ext cx="4874176" cy="1189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900" lIns="125900" spcFirstLastPara="1" rIns="125900" wrap="square" tIns="125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lang="en-US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UW Hyak-mox computer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838200" y="1439056"/>
            <a:ext cx="10515600" cy="4737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Level 0: raw output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averages: full grid, time-binned averages (typically weekly)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history: full grid, instantaneous snapshots (typically weekly)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station: select locations, time-vs-depth snapshots (1-4 times daily)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Level 1: same data as Level 0 but in a more user-friendly format, native grid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Level 2: additional variables added in post-processing, native grid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3D to 2D transforms (Surface/bottom/integrated)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Pre-calculated depths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Geographically-rotated u/v components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Level 3: more highly processed indices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Cold pool index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ACLIM regional indices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ACLIM survey-replicated indices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Regridded data</a:t>
            </a:r>
            <a:endParaRPr/>
          </a:p>
        </p:txBody>
      </p:sp>
      <p:sp>
        <p:nvSpPr>
          <p:cNvPr id="299" name="Google Shape;299;p16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variable organization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info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6128951" y="201116"/>
            <a:ext cx="75651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https://beringnpz.github.io/roms-bering-sea/</a:t>
            </a:r>
            <a:endParaRPr/>
          </a:p>
        </p:txBody>
      </p:sp>
      <p:pic>
        <p:nvPicPr>
          <p:cNvPr descr="Graphical user interface, text, application, email&#10;&#10;Description automatically generated"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167" y="389745"/>
            <a:ext cx="96753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/>
          <p:nvPr/>
        </p:nvSpPr>
        <p:spPr>
          <a:xfrm rot="10800000">
            <a:off x="7270230" y="3028012"/>
            <a:ext cx="1274164" cy="3747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12700">
            <a:solidFill>
              <a:srgbClr val="BF9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 rot="-5400000">
            <a:off x="10356954" y="2109865"/>
            <a:ext cx="801974" cy="3747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12700">
            <a:solidFill>
              <a:srgbClr val="BF9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“moving parts” of a ROMS model</a:t>
            </a:r>
            <a:endParaRPr/>
          </a:p>
        </p:txBody>
      </p:sp>
      <p:grpSp>
        <p:nvGrpSpPr>
          <p:cNvPr id="106" name="Google Shape;106;p3"/>
          <p:cNvGrpSpPr/>
          <p:nvPr/>
        </p:nvGrpSpPr>
        <p:grpSpPr>
          <a:xfrm>
            <a:off x="646770" y="1982542"/>
            <a:ext cx="10834902" cy="3225079"/>
            <a:chOff x="646770" y="1982542"/>
            <a:chExt cx="10834902" cy="3225079"/>
          </a:xfrm>
        </p:grpSpPr>
        <p:sp>
          <p:nvSpPr>
            <p:cNvPr id="107" name="Google Shape;107;p3"/>
            <p:cNvSpPr/>
            <p:nvPr/>
          </p:nvSpPr>
          <p:spPr>
            <a:xfrm>
              <a:off x="646770" y="1993692"/>
              <a:ext cx="3323064" cy="3213929"/>
            </a:xfrm>
            <a:prstGeom prst="rect">
              <a:avLst/>
            </a:prstGeom>
            <a:solidFill>
              <a:srgbClr val="B3C6E7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ROMS kernel</a:t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35981" y="239751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Physics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(ocean)</a:t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26890" y="240866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Biogeo-chemistry</a:t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735981" y="3787697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Sediment</a:t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326890" y="3787697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Sea Ice</a:t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434468" y="1993692"/>
              <a:ext cx="3323064" cy="3213929"/>
            </a:xfrm>
            <a:prstGeom prst="rect">
              <a:avLst/>
            </a:prstGeom>
            <a:solidFill>
              <a:srgbClr val="B3C6E7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550061" y="238636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Horizontal grid</a:t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140970" y="239751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Vertical parameters</a:t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550061" y="3776547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Compilation options</a:t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6140970" y="3776547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Input parameters</a:t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158608" y="1982542"/>
              <a:ext cx="3323064" cy="3213929"/>
            </a:xfrm>
            <a:prstGeom prst="rect">
              <a:avLst/>
            </a:prstGeom>
            <a:solidFill>
              <a:srgbClr val="F7CAAC"/>
            </a:solidFill>
            <a:ln cap="flat" cmpd="sng" w="12700">
              <a:solidFill>
                <a:srgbClr val="833C0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Simulation details</a:t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274201" y="237521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rgbClr val="833C0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External forcing</a:t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9865110" y="238636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rgbClr val="833C0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Archiving options</a:t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274201" y="3765397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rgbClr val="833C0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Time span and time step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“moving parts” of a ROMS model</a:t>
            </a:r>
            <a:endParaRPr/>
          </a:p>
        </p:txBody>
      </p:sp>
      <p:grpSp>
        <p:nvGrpSpPr>
          <p:cNvPr id="127" name="Google Shape;127;p4"/>
          <p:cNvGrpSpPr/>
          <p:nvPr/>
        </p:nvGrpSpPr>
        <p:grpSpPr>
          <a:xfrm>
            <a:off x="646770" y="1982542"/>
            <a:ext cx="10834902" cy="3225079"/>
            <a:chOff x="646770" y="1982542"/>
            <a:chExt cx="10834902" cy="3225079"/>
          </a:xfrm>
        </p:grpSpPr>
        <p:sp>
          <p:nvSpPr>
            <p:cNvPr id="128" name="Google Shape;128;p4"/>
            <p:cNvSpPr/>
            <p:nvPr/>
          </p:nvSpPr>
          <p:spPr>
            <a:xfrm>
              <a:off x="646770" y="1993692"/>
              <a:ext cx="3323064" cy="3213929"/>
            </a:xfrm>
            <a:prstGeom prst="rect">
              <a:avLst/>
            </a:prstGeom>
            <a:solidFill>
              <a:srgbClr val="B3C6E7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ROMS kernel</a:t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735981" y="239751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326890" y="240866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 (+3 funded)</a:t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35981" y="3787697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2326890" y="3787697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4434468" y="1993692"/>
              <a:ext cx="3323064" cy="3213929"/>
            </a:xfrm>
            <a:prstGeom prst="rect">
              <a:avLst/>
            </a:prstGeom>
            <a:solidFill>
              <a:srgbClr val="B3C6E7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550061" y="238636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 (+2 funded)</a:t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6140970" y="239751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550061" y="3776547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 few</a:t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6140970" y="3776547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 few</a:t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8158608" y="1982542"/>
              <a:ext cx="3323064" cy="3213929"/>
            </a:xfrm>
            <a:prstGeom prst="rect">
              <a:avLst/>
            </a:prstGeom>
            <a:solidFill>
              <a:srgbClr val="F7CAAC"/>
            </a:solidFill>
            <a:ln cap="flat" cmpd="sng" w="12700">
              <a:solidFill>
                <a:srgbClr val="833C0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Simulation details</a:t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8274201" y="237521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rgbClr val="833C0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27</a:t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9865110" y="2386361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rgbClr val="833C0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 few</a:t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274201" y="3765397"/>
              <a:ext cx="1527718" cy="132556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rgbClr val="833C0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 lot</a:t>
              </a:r>
              <a:endParaRPr/>
            </a:p>
          </p:txBody>
        </p:sp>
      </p:grpSp>
      <p:sp>
        <p:nvSpPr>
          <p:cNvPr id="142" name="Google Shape;142;p4"/>
          <p:cNvSpPr txBox="1"/>
          <p:nvPr/>
        </p:nvSpPr>
        <p:spPr>
          <a:xfrm>
            <a:off x="646770" y="5611440"/>
            <a:ext cx="893558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different variants within the Bering10K dataset.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This does not include previous Gulf of Alaska (GOA) or Northeast Pacific (NEP) models!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762000" y="559678"/>
            <a:ext cx="3567915" cy="4952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simulations are available?</a:t>
            </a:r>
            <a:endParaRPr/>
          </a:p>
        </p:txBody>
      </p:sp>
      <p:cxnSp>
        <p:nvCxnSpPr>
          <p:cNvPr id="150" name="Google Shape;150;p5"/>
          <p:cNvCxnSpPr/>
          <p:nvPr/>
        </p:nvCxnSpPr>
        <p:spPr>
          <a:xfrm>
            <a:off x="0" y="6199730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51" name="Google Shape;151;p5"/>
          <p:cNvGrpSpPr/>
          <p:nvPr/>
        </p:nvGrpSpPr>
        <p:grpSpPr>
          <a:xfrm>
            <a:off x="5181600" y="572743"/>
            <a:ext cx="6248400" cy="5647425"/>
            <a:chOff x="0" y="4418"/>
            <a:chExt cx="6248400" cy="5647425"/>
          </a:xfrm>
        </p:grpSpPr>
        <p:sp>
          <p:nvSpPr>
            <p:cNvPr id="152" name="Google Shape;152;p5"/>
            <p:cNvSpPr/>
            <p:nvPr/>
          </p:nvSpPr>
          <p:spPr>
            <a:xfrm>
              <a:off x="0" y="4418"/>
              <a:ext cx="6248400" cy="94123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284724" y="216197"/>
              <a:ext cx="517680" cy="51768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087129" y="4418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 txBox="1"/>
            <p:nvPr/>
          </p:nvSpPr>
          <p:spPr>
            <a:xfrm>
              <a:off x="1087129" y="4418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600" lIns="99600" spcFirstLastPara="1" rIns="99600" wrap="square" tIns="99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operational hindcast</a:t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0" y="1180965"/>
              <a:ext cx="6248400" cy="94123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284724" y="1392744"/>
              <a:ext cx="517680" cy="51768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087129" y="1180965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 txBox="1"/>
            <p:nvPr/>
          </p:nvSpPr>
          <p:spPr>
            <a:xfrm>
              <a:off x="1087129" y="1180965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600" lIns="99600" spcFirstLastPara="1" rIns="99600" wrap="square" tIns="99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ACLIM Phase 1 CMIP5 long-term forecasts</a:t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0" y="2357512"/>
              <a:ext cx="6248400" cy="94123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84724" y="2569291"/>
              <a:ext cx="517680" cy="51768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1087129" y="2357512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1087129" y="2357512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600" lIns="99600" spcFirstLastPara="1" rIns="99600" wrap="square" tIns="99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Carbon-enhanced CMIP5 long-term forecasts </a:t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0" y="3534059"/>
              <a:ext cx="6248400" cy="94123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84724" y="3745838"/>
              <a:ext cx="517680" cy="51768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1087129" y="3534059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 txBox="1"/>
            <p:nvPr/>
          </p:nvSpPr>
          <p:spPr>
            <a:xfrm>
              <a:off x="1087129" y="3534059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600" lIns="99600" spcFirstLastPara="1" rIns="99600" wrap="square" tIns="99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ACLIM Phase 2 CMIP6 long-term forecasts</a:t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0" y="4710606"/>
              <a:ext cx="6248400" cy="941237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284724" y="4922384"/>
              <a:ext cx="517680" cy="51768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087129" y="4710606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 txBox="1"/>
            <p:nvPr/>
          </p:nvSpPr>
          <p:spPr>
            <a:xfrm>
              <a:off x="1087129" y="4710606"/>
              <a:ext cx="5161270" cy="941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600" lIns="99600" spcFirstLastPara="1" rIns="99600" wrap="square" tIns="99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Seasonal forecasts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641" y="2094622"/>
            <a:ext cx="4743425" cy="444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4">
            <a:alphaModFix/>
          </a:blip>
          <a:srcRect b="9415" l="30806" r="10752" t="5519"/>
          <a:stretch/>
        </p:blipFill>
        <p:spPr>
          <a:xfrm>
            <a:off x="5903370" y="1817623"/>
            <a:ext cx="6054811" cy="495737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6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naming scheme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6200384" y="1448291"/>
            <a:ext cx="57577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2) Input forcing: atmospheric and lateral boundary conditions</a:t>
            </a:r>
            <a:endParaRPr/>
          </a:p>
        </p:txBody>
      </p:sp>
      <p:sp>
        <p:nvSpPr>
          <p:cNvPr id="181" name="Google Shape;181;p6"/>
          <p:cNvSpPr txBox="1"/>
          <p:nvPr/>
        </p:nvSpPr>
        <p:spPr>
          <a:xfrm>
            <a:off x="500173" y="1448291"/>
            <a:ext cx="28841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1) ROMS Kernel and domain </a:t>
            </a:r>
            <a:endParaRPr/>
          </a:p>
        </p:txBody>
      </p:sp>
      <p:pic>
        <p:nvPicPr>
          <p:cNvPr id="182" name="Google Shape;18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5079" y="0"/>
            <a:ext cx="4425420" cy="132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641" y="2094622"/>
            <a:ext cx="4743425" cy="44428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" name="Google Shape;189;p7"/>
          <p:cNvGraphicFramePr/>
          <p:nvPr/>
        </p:nvGraphicFramePr>
        <p:xfrm>
          <a:off x="6096000" y="18176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{658C5529-1020-4C4C-9D6A-B6DBC97B103B}</a:tableStyleId>
              </a:tblPr>
              <a:tblGrid>
                <a:gridCol w="946475"/>
                <a:gridCol w="1360725"/>
                <a:gridCol w="776075"/>
                <a:gridCol w="1758100"/>
                <a:gridCol w="894850"/>
              </a:tblGrid>
              <a:tr h="77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Name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Publication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# layers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Biology (BESTNPZ) version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Carbon system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2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H13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Hermann et al., 2013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r>
                        <a:rPr baseline="30000" lang="en-US" sz="1400"/>
                        <a:t>st</a:t>
                      </a:r>
                      <a:r>
                        <a:rPr lang="en-US" sz="1400"/>
                        <a:t> generation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905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H16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Hermann et al., 2016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r>
                        <a:rPr baseline="30000" lang="en-US" sz="1400"/>
                        <a:t>st</a:t>
                      </a:r>
                      <a:r>
                        <a:rPr lang="en-US" sz="1400"/>
                        <a:t> generation with minor updates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3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P19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Pilcher et al., 2019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/>
                        <a:t>Same as H16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yes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3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K20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Kearney et al., 2020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r>
                        <a:rPr baseline="30000" lang="en-US" sz="1400"/>
                        <a:t>nd</a:t>
                      </a:r>
                      <a:r>
                        <a:rPr lang="en-US" sz="1400"/>
                        <a:t> generation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3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K20P19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Combines features from K20 and P19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r>
                        <a:rPr baseline="30000" lang="en-US" sz="1400"/>
                        <a:t>nd</a:t>
                      </a:r>
                      <a:r>
                        <a:rPr lang="en-US" sz="1400"/>
                        <a:t> generation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yes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90" name="Google Shape;190;p7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naming scheme</a:t>
            </a:r>
            <a:endParaRPr/>
          </a:p>
        </p:txBody>
      </p:sp>
      <p:pic>
        <p:nvPicPr>
          <p:cNvPr id="191" name="Google Shape;19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5079" y="0"/>
            <a:ext cx="4425420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"/>
          <p:cNvSpPr txBox="1"/>
          <p:nvPr/>
        </p:nvSpPr>
        <p:spPr>
          <a:xfrm>
            <a:off x="500173" y="1448291"/>
            <a:ext cx="28841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1) ROMS Kernel and domain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8"/>
          <p:cNvPicPr preferRelativeResize="0"/>
          <p:nvPr/>
        </p:nvPicPr>
        <p:blipFill rotWithShape="1">
          <a:blip r:embed="rId3">
            <a:alphaModFix/>
          </a:blip>
          <a:srcRect b="9415" l="30806" r="10752" t="5519"/>
          <a:stretch/>
        </p:blipFill>
        <p:spPr>
          <a:xfrm>
            <a:off x="5903370" y="1817623"/>
            <a:ext cx="6054811" cy="49573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p8"/>
          <p:cNvGraphicFramePr/>
          <p:nvPr/>
        </p:nvGraphicFramePr>
        <p:xfrm>
          <a:off x="255435" y="172573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{658C5529-1020-4C4C-9D6A-B6DBC97B103B}</a:tableStyleId>
              </a:tblPr>
              <a:tblGrid>
                <a:gridCol w="1266500"/>
                <a:gridCol w="1297450"/>
                <a:gridCol w="1563225"/>
                <a:gridCol w="1430350"/>
              </a:tblGrid>
              <a:tr h="772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Name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Type of simulation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Forcing source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Timespan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630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CORECFS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hindcast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Reanalysis data (CORE2, CFSR, and CFS Operational Analysis)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1970-present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905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CMIP5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Long-term forecast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</a:t>
                      </a:r>
                      <a:r>
                        <a:rPr baseline="30000" lang="en-US" sz="1400"/>
                        <a:t>th</a:t>
                      </a:r>
                      <a:r>
                        <a:rPr lang="en-US" sz="1400"/>
                        <a:t> phase Climate Model Intercomparison Project: 3 models, 2 RCPs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2006-2100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3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CMIP6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Long-term forecast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r>
                        <a:rPr baseline="30000" lang="en-US" sz="1400"/>
                        <a:t>th</a:t>
                      </a:r>
                      <a:r>
                        <a:rPr lang="en-US" sz="1400"/>
                        <a:t> phase Climate Model Intercomparison Project: 3 models, 3 SSPs + historical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1980-2100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730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NMME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Seasonal retrospective forecast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North American Multi-model ensemble: CFS and CanCM4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1982-2010 (9-12 months each)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00" name="Google Shape;200;p8"/>
          <p:cNvSpPr txBox="1"/>
          <p:nvPr/>
        </p:nvSpPr>
        <p:spPr>
          <a:xfrm>
            <a:off x="0" y="0"/>
            <a:ext cx="103302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naming scheme</a:t>
            </a:r>
            <a:endParaRPr/>
          </a:p>
        </p:txBody>
      </p:sp>
      <p:sp>
        <p:nvSpPr>
          <p:cNvPr id="201" name="Google Shape;201;p8"/>
          <p:cNvSpPr txBox="1"/>
          <p:nvPr/>
        </p:nvSpPr>
        <p:spPr>
          <a:xfrm>
            <a:off x="6200384" y="1448291"/>
            <a:ext cx="57577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2) Input forcing: atmospheric and lateral boundary conditions</a:t>
            </a:r>
            <a:endParaRPr/>
          </a:p>
        </p:txBody>
      </p:sp>
      <p:pic>
        <p:nvPicPr>
          <p:cNvPr id="202" name="Google Shape;20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5079" y="0"/>
            <a:ext cx="4425420" cy="132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 txBox="1"/>
          <p:nvPr/>
        </p:nvSpPr>
        <p:spPr>
          <a:xfrm>
            <a:off x="762000" y="559678"/>
            <a:ext cx="3567915" cy="4952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with simulation data</a:t>
            </a:r>
            <a:endParaRPr/>
          </a:p>
        </p:txBody>
      </p:sp>
      <p:cxnSp>
        <p:nvCxnSpPr>
          <p:cNvPr id="210" name="Google Shape;210;p9"/>
          <p:cNvCxnSpPr/>
          <p:nvPr/>
        </p:nvCxnSpPr>
        <p:spPr>
          <a:xfrm>
            <a:off x="0" y="6199730"/>
            <a:ext cx="429768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11" name="Google Shape;211;p9"/>
          <p:cNvGrpSpPr/>
          <p:nvPr/>
        </p:nvGrpSpPr>
        <p:grpSpPr>
          <a:xfrm>
            <a:off x="5181600" y="569015"/>
            <a:ext cx="6248400" cy="5654881"/>
            <a:chOff x="0" y="690"/>
            <a:chExt cx="6248400" cy="5654881"/>
          </a:xfrm>
        </p:grpSpPr>
        <p:sp>
          <p:nvSpPr>
            <p:cNvPr id="212" name="Google Shape;212;p9"/>
            <p:cNvSpPr/>
            <p:nvPr/>
          </p:nvSpPr>
          <p:spPr>
            <a:xfrm>
              <a:off x="0" y="690"/>
              <a:ext cx="6248400" cy="161568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488743" y="364218"/>
              <a:ext cx="888624" cy="88862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1866111" y="690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 txBox="1"/>
            <p:nvPr/>
          </p:nvSpPr>
          <p:spPr>
            <a:xfrm>
              <a:off x="1866111" y="690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0975" lIns="170975" spcFirstLastPara="1" rIns="170975" wrap="square" tIns="170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native grid</a:t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0" y="2020291"/>
              <a:ext cx="6248400" cy="161568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488743" y="2383819"/>
              <a:ext cx="888624" cy="88862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1866111" y="2020291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 txBox="1"/>
            <p:nvPr/>
          </p:nvSpPr>
          <p:spPr>
            <a:xfrm>
              <a:off x="1866111" y="2020291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0975" lIns="170975" spcFirstLastPara="1" rIns="170975" wrap="square" tIns="170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Regional cautions</a:t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0" y="4039891"/>
              <a:ext cx="6248400" cy="161568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488743" y="4403420"/>
              <a:ext cx="888624" cy="88862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1866111" y="4039891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1866111" y="4039891"/>
              <a:ext cx="4382288" cy="1615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0975" lIns="170975" spcFirstLastPara="1" rIns="170975" wrap="square" tIns="1709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Variables available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2021-02-23T23:33:33Z</dcterms:created>
  <dc:creator>Kelly A Kearney</dc:creator>
</cp:coreProperties>
</file>